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7" r:id="rId2"/>
    <p:sldId id="259" r:id="rId3"/>
    <p:sldId id="260" r:id="rId4"/>
    <p:sldId id="261" r:id="rId5"/>
    <p:sldId id="262" r:id="rId6"/>
    <p:sldId id="268" r:id="rId7"/>
    <p:sldId id="270" r:id="rId8"/>
    <p:sldId id="271" r:id="rId9"/>
    <p:sldId id="269"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p:restoredTop sz="94631"/>
  </p:normalViewPr>
  <p:slideViewPr>
    <p:cSldViewPr snapToGrid="0" snapToObjects="1">
      <p:cViewPr varScale="1">
        <p:scale>
          <a:sx n="80" d="100"/>
          <a:sy n="80" d="100"/>
        </p:scale>
        <p:origin x="75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70956-991C-42DF-A7C4-A6ECB5827B78}" type="datetimeFigureOut">
              <a:rPr lang="en-US" smtClean="0"/>
              <a:t>8/7/2019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0A0F6-88F5-4CA1-A203-AE5C69361B45}" type="slidenum">
              <a:rPr lang="en-US" smtClean="0"/>
              <a:t>‹#›</a:t>
            </a:fld>
            <a:endParaRPr lang="en-US"/>
          </a:p>
        </p:txBody>
      </p:sp>
    </p:spTree>
    <p:extLst>
      <p:ext uri="{BB962C8B-B14F-4D97-AF65-F5344CB8AC3E}">
        <p14:creationId xmlns:p14="http://schemas.microsoft.com/office/powerpoint/2010/main" val="3666746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2</a:t>
            </a:fld>
            <a:endParaRPr lang="en-US"/>
          </a:p>
        </p:txBody>
      </p:sp>
    </p:spTree>
    <p:extLst>
      <p:ext uri="{BB962C8B-B14F-4D97-AF65-F5344CB8AC3E}">
        <p14:creationId xmlns:p14="http://schemas.microsoft.com/office/powerpoint/2010/main" val="3450476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11</a:t>
            </a:fld>
            <a:endParaRPr lang="en-US"/>
          </a:p>
        </p:txBody>
      </p:sp>
    </p:spTree>
    <p:extLst>
      <p:ext uri="{BB962C8B-B14F-4D97-AF65-F5344CB8AC3E}">
        <p14:creationId xmlns:p14="http://schemas.microsoft.com/office/powerpoint/2010/main" val="4042027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12</a:t>
            </a:fld>
            <a:endParaRPr lang="en-US"/>
          </a:p>
        </p:txBody>
      </p:sp>
    </p:spTree>
    <p:extLst>
      <p:ext uri="{BB962C8B-B14F-4D97-AF65-F5344CB8AC3E}">
        <p14:creationId xmlns:p14="http://schemas.microsoft.com/office/powerpoint/2010/main" val="587680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13</a:t>
            </a:fld>
            <a:endParaRPr lang="en-US"/>
          </a:p>
        </p:txBody>
      </p:sp>
    </p:spTree>
    <p:extLst>
      <p:ext uri="{BB962C8B-B14F-4D97-AF65-F5344CB8AC3E}">
        <p14:creationId xmlns:p14="http://schemas.microsoft.com/office/powerpoint/2010/main" val="665211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14</a:t>
            </a:fld>
            <a:endParaRPr lang="en-US"/>
          </a:p>
        </p:txBody>
      </p:sp>
    </p:spTree>
    <p:extLst>
      <p:ext uri="{BB962C8B-B14F-4D97-AF65-F5344CB8AC3E}">
        <p14:creationId xmlns:p14="http://schemas.microsoft.com/office/powerpoint/2010/main" val="2833839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15</a:t>
            </a:fld>
            <a:endParaRPr lang="en-US"/>
          </a:p>
        </p:txBody>
      </p:sp>
    </p:spTree>
    <p:extLst>
      <p:ext uri="{BB962C8B-B14F-4D97-AF65-F5344CB8AC3E}">
        <p14:creationId xmlns:p14="http://schemas.microsoft.com/office/powerpoint/2010/main" val="4150535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16</a:t>
            </a:fld>
            <a:endParaRPr lang="en-US"/>
          </a:p>
        </p:txBody>
      </p:sp>
    </p:spTree>
    <p:extLst>
      <p:ext uri="{BB962C8B-B14F-4D97-AF65-F5344CB8AC3E}">
        <p14:creationId xmlns:p14="http://schemas.microsoft.com/office/powerpoint/2010/main" val="1834772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17</a:t>
            </a:fld>
            <a:endParaRPr lang="en-US"/>
          </a:p>
        </p:txBody>
      </p:sp>
    </p:spTree>
    <p:extLst>
      <p:ext uri="{BB962C8B-B14F-4D97-AF65-F5344CB8AC3E}">
        <p14:creationId xmlns:p14="http://schemas.microsoft.com/office/powerpoint/2010/main" val="2222946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18</a:t>
            </a:fld>
            <a:endParaRPr lang="en-US"/>
          </a:p>
        </p:txBody>
      </p:sp>
    </p:spTree>
    <p:extLst>
      <p:ext uri="{BB962C8B-B14F-4D97-AF65-F5344CB8AC3E}">
        <p14:creationId xmlns:p14="http://schemas.microsoft.com/office/powerpoint/2010/main" val="1626582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19</a:t>
            </a:fld>
            <a:endParaRPr lang="en-US"/>
          </a:p>
        </p:txBody>
      </p:sp>
    </p:spTree>
    <p:extLst>
      <p:ext uri="{BB962C8B-B14F-4D97-AF65-F5344CB8AC3E}">
        <p14:creationId xmlns:p14="http://schemas.microsoft.com/office/powerpoint/2010/main" val="4090840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20</a:t>
            </a:fld>
            <a:endParaRPr lang="en-US"/>
          </a:p>
        </p:txBody>
      </p:sp>
    </p:spTree>
    <p:extLst>
      <p:ext uri="{BB962C8B-B14F-4D97-AF65-F5344CB8AC3E}">
        <p14:creationId xmlns:p14="http://schemas.microsoft.com/office/powerpoint/2010/main" val="1921273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3</a:t>
            </a:fld>
            <a:endParaRPr lang="en-US"/>
          </a:p>
        </p:txBody>
      </p:sp>
    </p:spTree>
    <p:extLst>
      <p:ext uri="{BB962C8B-B14F-4D97-AF65-F5344CB8AC3E}">
        <p14:creationId xmlns:p14="http://schemas.microsoft.com/office/powerpoint/2010/main" val="1800837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21</a:t>
            </a:fld>
            <a:endParaRPr lang="en-US"/>
          </a:p>
        </p:txBody>
      </p:sp>
    </p:spTree>
    <p:extLst>
      <p:ext uri="{BB962C8B-B14F-4D97-AF65-F5344CB8AC3E}">
        <p14:creationId xmlns:p14="http://schemas.microsoft.com/office/powerpoint/2010/main" val="401179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22</a:t>
            </a:fld>
            <a:endParaRPr lang="en-US"/>
          </a:p>
        </p:txBody>
      </p:sp>
    </p:spTree>
    <p:extLst>
      <p:ext uri="{BB962C8B-B14F-4D97-AF65-F5344CB8AC3E}">
        <p14:creationId xmlns:p14="http://schemas.microsoft.com/office/powerpoint/2010/main" val="166094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4</a:t>
            </a:fld>
            <a:endParaRPr lang="en-US"/>
          </a:p>
        </p:txBody>
      </p:sp>
    </p:spTree>
    <p:extLst>
      <p:ext uri="{BB962C8B-B14F-4D97-AF65-F5344CB8AC3E}">
        <p14:creationId xmlns:p14="http://schemas.microsoft.com/office/powerpoint/2010/main" val="2665766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5</a:t>
            </a:fld>
            <a:endParaRPr lang="en-US"/>
          </a:p>
        </p:txBody>
      </p:sp>
    </p:spTree>
    <p:extLst>
      <p:ext uri="{BB962C8B-B14F-4D97-AF65-F5344CB8AC3E}">
        <p14:creationId xmlns:p14="http://schemas.microsoft.com/office/powerpoint/2010/main" val="3450476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6</a:t>
            </a:fld>
            <a:endParaRPr lang="en-US"/>
          </a:p>
        </p:txBody>
      </p:sp>
    </p:spTree>
    <p:extLst>
      <p:ext uri="{BB962C8B-B14F-4D97-AF65-F5344CB8AC3E}">
        <p14:creationId xmlns:p14="http://schemas.microsoft.com/office/powerpoint/2010/main" val="1264522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7</a:t>
            </a:fld>
            <a:endParaRPr lang="en-US"/>
          </a:p>
        </p:txBody>
      </p:sp>
    </p:spTree>
    <p:extLst>
      <p:ext uri="{BB962C8B-B14F-4D97-AF65-F5344CB8AC3E}">
        <p14:creationId xmlns:p14="http://schemas.microsoft.com/office/powerpoint/2010/main" val="2394680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8</a:t>
            </a:fld>
            <a:endParaRPr lang="en-US"/>
          </a:p>
        </p:txBody>
      </p:sp>
    </p:spTree>
    <p:extLst>
      <p:ext uri="{BB962C8B-B14F-4D97-AF65-F5344CB8AC3E}">
        <p14:creationId xmlns:p14="http://schemas.microsoft.com/office/powerpoint/2010/main" val="3198357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9</a:t>
            </a:fld>
            <a:endParaRPr lang="en-US"/>
          </a:p>
        </p:txBody>
      </p:sp>
    </p:spTree>
    <p:extLst>
      <p:ext uri="{BB962C8B-B14F-4D97-AF65-F5344CB8AC3E}">
        <p14:creationId xmlns:p14="http://schemas.microsoft.com/office/powerpoint/2010/main" val="970150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10</a:t>
            </a:fld>
            <a:endParaRPr lang="en-US"/>
          </a:p>
        </p:txBody>
      </p:sp>
    </p:spTree>
    <p:extLst>
      <p:ext uri="{BB962C8B-B14F-4D97-AF65-F5344CB8AC3E}">
        <p14:creationId xmlns:p14="http://schemas.microsoft.com/office/powerpoint/2010/main" val="608950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ADCDD77-40F5-114D-9C30-81F19986EF1E}" type="datetimeFigureOut">
              <a:rPr lang="en-US" smtClean="0"/>
              <a:t>8/7/2019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137807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DCDD77-40F5-114D-9C30-81F19986EF1E}" type="datetimeFigureOut">
              <a:rPr lang="en-US" smtClean="0"/>
              <a:t>8/7/2019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2132331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DCDD77-40F5-114D-9C30-81F19986EF1E}" type="datetimeFigureOut">
              <a:rPr lang="en-US" smtClean="0"/>
              <a:t>8/7/2019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888873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DCDD77-40F5-114D-9C30-81F19986EF1E}" type="datetimeFigureOut">
              <a:rPr lang="en-US" smtClean="0"/>
              <a:t>8/7/2019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70495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CDD77-40F5-114D-9C30-81F19986EF1E}" type="datetimeFigureOut">
              <a:rPr lang="en-US" smtClean="0"/>
              <a:t>8/7/2019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516244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DCDD77-40F5-114D-9C30-81F19986EF1E}" type="datetimeFigureOut">
              <a:rPr lang="en-US" smtClean="0"/>
              <a:t>8/7/2019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694386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DCDD77-40F5-114D-9C30-81F19986EF1E}" type="datetimeFigureOut">
              <a:rPr lang="en-US" smtClean="0"/>
              <a:t>8/7/2019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1121700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DCDD77-40F5-114D-9C30-81F19986EF1E}" type="datetimeFigureOut">
              <a:rPr lang="en-US" smtClean="0"/>
              <a:t>8/7/2019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1806749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DCDD77-40F5-114D-9C30-81F19986EF1E}" type="datetimeFigureOut">
              <a:rPr lang="en-US" smtClean="0"/>
              <a:t>8/7/2019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616027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DCDD77-40F5-114D-9C30-81F19986EF1E}" type="datetimeFigureOut">
              <a:rPr lang="en-US" smtClean="0"/>
              <a:t>8/7/2019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554404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DCDD77-40F5-114D-9C30-81F19986EF1E}" type="datetimeFigureOut">
              <a:rPr lang="en-US" smtClean="0"/>
              <a:t>8/7/2019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2088068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DCDD77-40F5-114D-9C30-81F19986EF1E}" type="datetimeFigureOut">
              <a:rPr lang="en-US" smtClean="0"/>
              <a:t>8/7/2019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C3FA5-8720-8341-8976-48502284A299}" type="slidenum">
              <a:rPr lang="en-US" smtClean="0"/>
              <a:t>‹#›</a:t>
            </a:fld>
            <a:endParaRPr lang="en-US"/>
          </a:p>
        </p:txBody>
      </p:sp>
    </p:spTree>
    <p:extLst>
      <p:ext uri="{BB962C8B-B14F-4D97-AF65-F5344CB8AC3E}">
        <p14:creationId xmlns:p14="http://schemas.microsoft.com/office/powerpoint/2010/main" val="885166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library.vuforia.com/articles/Solution/Getting-Started-with-Vuforia-for-iOS-Development.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itle 1">
            <a:extLst>
              <a:ext uri="{FF2B5EF4-FFF2-40B4-BE49-F238E27FC236}">
                <a16:creationId xmlns:a16="http://schemas.microsoft.com/office/drawing/2014/main" id="{C5C22C6E-BDE7-4EAD-B8A9-25E0F48969CE}"/>
              </a:ext>
            </a:extLst>
          </p:cNvPr>
          <p:cNvSpPr txBox="1">
            <a:spLocks/>
          </p:cNvSpPr>
          <p:nvPr/>
        </p:nvSpPr>
        <p:spPr>
          <a:xfrm>
            <a:off x="1524000" y="38100"/>
            <a:ext cx="9144000" cy="6162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dirty="0"/>
              <a:t>Introduction to Vuforia</a:t>
            </a:r>
          </a:p>
        </p:txBody>
      </p:sp>
    </p:spTree>
    <p:extLst>
      <p:ext uri="{BB962C8B-B14F-4D97-AF65-F5344CB8AC3E}">
        <p14:creationId xmlns:p14="http://schemas.microsoft.com/office/powerpoint/2010/main" val="191213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Setting up the camera</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The AR application doesn’t use the usual camera to display the scene</a:t>
            </a:r>
          </a:p>
          <a:p>
            <a:pPr marL="342900" indent="-342900" algn="l">
              <a:buFont typeface="Arial" panose="020B0604020202020204" pitchFamily="34" charset="0"/>
              <a:buChar char="•"/>
            </a:pPr>
            <a:r>
              <a:rPr lang="en-US" dirty="0">
                <a:latin typeface="Avenir Book"/>
              </a:rPr>
              <a:t>Instead, the camera makes use of the phone’s video camera to display the “real world”</a:t>
            </a:r>
          </a:p>
          <a:p>
            <a:pPr marL="342900"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The first thing to do is to delete the existing camera and replace it with an AR camera </a:t>
            </a:r>
          </a:p>
        </p:txBody>
      </p:sp>
    </p:spTree>
    <p:extLst>
      <p:ext uri="{BB962C8B-B14F-4D97-AF65-F5344CB8AC3E}">
        <p14:creationId xmlns:p14="http://schemas.microsoft.com/office/powerpoint/2010/main" val="932304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Setting up the camera</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In the “</a:t>
            </a:r>
            <a:r>
              <a:rPr lang="en-US" dirty="0" err="1">
                <a:latin typeface="Avenir Book"/>
              </a:rPr>
              <a:t>GameObject</a:t>
            </a:r>
            <a:r>
              <a:rPr lang="en-US" dirty="0">
                <a:latin typeface="Avenir Book"/>
              </a:rPr>
              <a:t>” menu, select Vuforia Engine </a:t>
            </a:r>
            <a:r>
              <a:rPr lang="en-US" dirty="0">
                <a:latin typeface="Times New Roman" panose="02020603050405020304" pitchFamily="18" charset="0"/>
                <a:cs typeface="Times New Roman" panose="02020603050405020304" pitchFamily="18" charset="0"/>
              </a:rPr>
              <a:t>→ AR Camera</a:t>
            </a:r>
            <a:endParaRPr lang="en-US" dirty="0">
              <a:latin typeface="Avenir Book"/>
            </a:endParaRPr>
          </a:p>
        </p:txBody>
      </p:sp>
      <p:pic>
        <p:nvPicPr>
          <p:cNvPr id="7" name="Picture 6">
            <a:extLst>
              <a:ext uri="{FF2B5EF4-FFF2-40B4-BE49-F238E27FC236}">
                <a16:creationId xmlns:a16="http://schemas.microsoft.com/office/drawing/2014/main" id="{FD7B4164-A798-4093-BCE3-10C32A7A2219}"/>
              </a:ext>
            </a:extLst>
          </p:cNvPr>
          <p:cNvPicPr>
            <a:picLocks noChangeAspect="1"/>
          </p:cNvPicPr>
          <p:nvPr/>
        </p:nvPicPr>
        <p:blipFill>
          <a:blip r:embed="rId4"/>
          <a:stretch>
            <a:fillRect/>
          </a:stretch>
        </p:blipFill>
        <p:spPr>
          <a:xfrm>
            <a:off x="2114550" y="2088554"/>
            <a:ext cx="8324850" cy="4682729"/>
          </a:xfrm>
          <a:prstGeom prst="rect">
            <a:avLst/>
          </a:prstGeom>
        </p:spPr>
      </p:pic>
      <p:sp>
        <p:nvSpPr>
          <p:cNvPr id="9" name="Rectangle 8">
            <a:extLst>
              <a:ext uri="{FF2B5EF4-FFF2-40B4-BE49-F238E27FC236}">
                <a16:creationId xmlns:a16="http://schemas.microsoft.com/office/drawing/2014/main" id="{28A99777-592E-4465-BD73-69D087AFB3D5}"/>
              </a:ext>
            </a:extLst>
          </p:cNvPr>
          <p:cNvSpPr/>
          <p:nvPr/>
        </p:nvSpPr>
        <p:spPr>
          <a:xfrm>
            <a:off x="2519375" y="3131302"/>
            <a:ext cx="2324088" cy="250074"/>
          </a:xfrm>
          <a:prstGeom prst="rect">
            <a:avLst/>
          </a:prstGeom>
          <a:noFill/>
          <a:ln w="3492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68791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Setting up the camera</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The will ask you if you would like to import the required Vuforia assets</a:t>
            </a:r>
          </a:p>
          <a:p>
            <a:pPr marL="800100" lvl="1" indent="-342900" algn="l">
              <a:buFont typeface="Arial" panose="020B0604020202020204" pitchFamily="34" charset="0"/>
              <a:buChar char="•"/>
            </a:pPr>
            <a:r>
              <a:rPr lang="en-US" dirty="0">
                <a:latin typeface="Avenir Book"/>
              </a:rPr>
              <a:t>Click “Import”</a:t>
            </a:r>
          </a:p>
        </p:txBody>
      </p:sp>
      <p:pic>
        <p:nvPicPr>
          <p:cNvPr id="5" name="Picture 4">
            <a:extLst>
              <a:ext uri="{FF2B5EF4-FFF2-40B4-BE49-F238E27FC236}">
                <a16:creationId xmlns:a16="http://schemas.microsoft.com/office/drawing/2014/main" id="{9A3E73CC-9A99-498E-8F2C-3EE68102B91E}"/>
              </a:ext>
            </a:extLst>
          </p:cNvPr>
          <p:cNvPicPr>
            <a:picLocks noChangeAspect="1"/>
          </p:cNvPicPr>
          <p:nvPr/>
        </p:nvPicPr>
        <p:blipFill>
          <a:blip r:embed="rId4"/>
          <a:stretch>
            <a:fillRect/>
          </a:stretch>
        </p:blipFill>
        <p:spPr>
          <a:xfrm>
            <a:off x="2951088" y="2847811"/>
            <a:ext cx="6315076" cy="2029149"/>
          </a:xfrm>
          <a:prstGeom prst="rect">
            <a:avLst/>
          </a:prstGeom>
        </p:spPr>
      </p:pic>
    </p:spTree>
    <p:extLst>
      <p:ext uri="{BB962C8B-B14F-4D97-AF65-F5344CB8AC3E}">
        <p14:creationId xmlns:p14="http://schemas.microsoft.com/office/powerpoint/2010/main" val="3703754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Setting up the camera</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You can see those assets in the “Project” window</a:t>
            </a:r>
          </a:p>
        </p:txBody>
      </p:sp>
      <p:pic>
        <p:nvPicPr>
          <p:cNvPr id="7" name="Picture 6">
            <a:extLst>
              <a:ext uri="{FF2B5EF4-FFF2-40B4-BE49-F238E27FC236}">
                <a16:creationId xmlns:a16="http://schemas.microsoft.com/office/drawing/2014/main" id="{BE1F6891-4CA0-4621-AA01-0CEC04D119EB}"/>
              </a:ext>
            </a:extLst>
          </p:cNvPr>
          <p:cNvPicPr>
            <a:picLocks noChangeAspect="1"/>
          </p:cNvPicPr>
          <p:nvPr/>
        </p:nvPicPr>
        <p:blipFill>
          <a:blip r:embed="rId4"/>
          <a:stretch>
            <a:fillRect/>
          </a:stretch>
        </p:blipFill>
        <p:spPr>
          <a:xfrm>
            <a:off x="1971363" y="2263495"/>
            <a:ext cx="8249273" cy="4425391"/>
          </a:xfrm>
          <a:prstGeom prst="rect">
            <a:avLst/>
          </a:prstGeom>
        </p:spPr>
      </p:pic>
      <p:sp>
        <p:nvSpPr>
          <p:cNvPr id="9" name="Rectangle 8">
            <a:extLst>
              <a:ext uri="{FF2B5EF4-FFF2-40B4-BE49-F238E27FC236}">
                <a16:creationId xmlns:a16="http://schemas.microsoft.com/office/drawing/2014/main" id="{6506C45E-DE5C-441D-B88C-27F8D52A3475}"/>
              </a:ext>
            </a:extLst>
          </p:cNvPr>
          <p:cNvSpPr/>
          <p:nvPr/>
        </p:nvSpPr>
        <p:spPr>
          <a:xfrm>
            <a:off x="1885950" y="5246695"/>
            <a:ext cx="900113" cy="930268"/>
          </a:xfrm>
          <a:prstGeom prst="rect">
            <a:avLst/>
          </a:prstGeom>
          <a:noFill/>
          <a:ln w="3492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29350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Setting up the camera</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You can see those assets in the “Project” window</a:t>
            </a:r>
          </a:p>
        </p:txBody>
      </p:sp>
      <p:pic>
        <p:nvPicPr>
          <p:cNvPr id="7" name="Picture 6">
            <a:extLst>
              <a:ext uri="{FF2B5EF4-FFF2-40B4-BE49-F238E27FC236}">
                <a16:creationId xmlns:a16="http://schemas.microsoft.com/office/drawing/2014/main" id="{BE1F6891-4CA0-4621-AA01-0CEC04D119EB}"/>
              </a:ext>
            </a:extLst>
          </p:cNvPr>
          <p:cNvPicPr>
            <a:picLocks noChangeAspect="1"/>
          </p:cNvPicPr>
          <p:nvPr/>
        </p:nvPicPr>
        <p:blipFill>
          <a:blip r:embed="rId4"/>
          <a:stretch>
            <a:fillRect/>
          </a:stretch>
        </p:blipFill>
        <p:spPr>
          <a:xfrm>
            <a:off x="1971363" y="2263495"/>
            <a:ext cx="8249273" cy="4425391"/>
          </a:xfrm>
          <a:prstGeom prst="rect">
            <a:avLst/>
          </a:prstGeom>
        </p:spPr>
      </p:pic>
      <p:sp>
        <p:nvSpPr>
          <p:cNvPr id="9" name="Rectangle 8">
            <a:extLst>
              <a:ext uri="{FF2B5EF4-FFF2-40B4-BE49-F238E27FC236}">
                <a16:creationId xmlns:a16="http://schemas.microsoft.com/office/drawing/2014/main" id="{6506C45E-DE5C-441D-B88C-27F8D52A3475}"/>
              </a:ext>
            </a:extLst>
          </p:cNvPr>
          <p:cNvSpPr/>
          <p:nvPr/>
        </p:nvSpPr>
        <p:spPr>
          <a:xfrm>
            <a:off x="1885950" y="5246695"/>
            <a:ext cx="900113" cy="930268"/>
          </a:xfrm>
          <a:prstGeom prst="rect">
            <a:avLst/>
          </a:prstGeom>
          <a:noFill/>
          <a:ln w="3492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82138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Adding an image target</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Add an image target to your scene</a:t>
            </a:r>
          </a:p>
          <a:p>
            <a:pPr marL="800100" lvl="1" indent="-342900" algn="l">
              <a:buFont typeface="Arial" panose="020B0604020202020204" pitchFamily="34" charset="0"/>
              <a:buChar char="•"/>
            </a:pPr>
            <a:r>
              <a:rPr lang="en-US" dirty="0">
                <a:latin typeface="Avenir Book"/>
              </a:rPr>
              <a:t>In the “</a:t>
            </a:r>
            <a:r>
              <a:rPr lang="en-US" dirty="0" err="1">
                <a:latin typeface="Avenir Book"/>
              </a:rPr>
              <a:t>GameObject</a:t>
            </a:r>
            <a:r>
              <a:rPr lang="en-US" dirty="0">
                <a:latin typeface="Avenir Book"/>
              </a:rPr>
              <a:t>” menu, select Vuforia Engine </a:t>
            </a:r>
            <a:r>
              <a:rPr lang="en-US" dirty="0">
                <a:latin typeface="Times New Roman" panose="02020603050405020304" pitchFamily="18" charset="0"/>
                <a:cs typeface="Times New Roman" panose="02020603050405020304" pitchFamily="18" charset="0"/>
              </a:rPr>
              <a:t>→ Image</a:t>
            </a:r>
            <a:endParaRPr lang="en-US" dirty="0">
              <a:latin typeface="Avenir Book"/>
            </a:endParaRPr>
          </a:p>
        </p:txBody>
      </p:sp>
      <p:pic>
        <p:nvPicPr>
          <p:cNvPr id="5" name="Picture 4">
            <a:extLst>
              <a:ext uri="{FF2B5EF4-FFF2-40B4-BE49-F238E27FC236}">
                <a16:creationId xmlns:a16="http://schemas.microsoft.com/office/drawing/2014/main" id="{E66EB0D2-2B51-4ECB-943D-F9A9A60C05A9}"/>
              </a:ext>
            </a:extLst>
          </p:cNvPr>
          <p:cNvPicPr>
            <a:picLocks noChangeAspect="1"/>
          </p:cNvPicPr>
          <p:nvPr/>
        </p:nvPicPr>
        <p:blipFill>
          <a:blip r:embed="rId4"/>
          <a:stretch>
            <a:fillRect/>
          </a:stretch>
        </p:blipFill>
        <p:spPr>
          <a:xfrm>
            <a:off x="2727914" y="2619375"/>
            <a:ext cx="7312377" cy="4113212"/>
          </a:xfrm>
          <a:prstGeom prst="rect">
            <a:avLst/>
          </a:prstGeom>
        </p:spPr>
      </p:pic>
      <p:sp>
        <p:nvSpPr>
          <p:cNvPr id="9" name="Rectangle 8">
            <a:extLst>
              <a:ext uri="{FF2B5EF4-FFF2-40B4-BE49-F238E27FC236}">
                <a16:creationId xmlns:a16="http://schemas.microsoft.com/office/drawing/2014/main" id="{6506C45E-DE5C-441D-B88C-27F8D52A3475}"/>
              </a:ext>
            </a:extLst>
          </p:cNvPr>
          <p:cNvSpPr/>
          <p:nvPr/>
        </p:nvSpPr>
        <p:spPr>
          <a:xfrm>
            <a:off x="2971800" y="3509963"/>
            <a:ext cx="2205038" cy="394933"/>
          </a:xfrm>
          <a:prstGeom prst="rect">
            <a:avLst/>
          </a:prstGeom>
          <a:noFill/>
          <a:ln w="3492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586B2DD1-4F1E-4FA6-AEC1-3E88CF141769}"/>
              </a:ext>
            </a:extLst>
          </p:cNvPr>
          <p:cNvPicPr>
            <a:picLocks noChangeAspect="1"/>
          </p:cNvPicPr>
          <p:nvPr/>
        </p:nvPicPr>
        <p:blipFill>
          <a:blip r:embed="rId5"/>
          <a:stretch>
            <a:fillRect/>
          </a:stretch>
        </p:blipFill>
        <p:spPr>
          <a:xfrm>
            <a:off x="1471612" y="1943100"/>
            <a:ext cx="9248775" cy="2971800"/>
          </a:xfrm>
          <a:prstGeom prst="rect">
            <a:avLst/>
          </a:prstGeom>
        </p:spPr>
      </p:pic>
    </p:spTree>
    <p:extLst>
      <p:ext uri="{BB962C8B-B14F-4D97-AF65-F5344CB8AC3E}">
        <p14:creationId xmlns:p14="http://schemas.microsoft.com/office/powerpoint/2010/main" val="636494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Adding an image target</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This will ask you if you would like to import the default image target database</a:t>
            </a:r>
          </a:p>
          <a:p>
            <a:pPr marL="800100" lvl="1" indent="-342900" algn="l">
              <a:buFont typeface="Arial" panose="020B0604020202020204" pitchFamily="34" charset="0"/>
              <a:buChar char="•"/>
            </a:pPr>
            <a:r>
              <a:rPr lang="en-US" dirty="0">
                <a:latin typeface="Avenir Book"/>
              </a:rPr>
              <a:t>Select “Import”</a:t>
            </a:r>
          </a:p>
        </p:txBody>
      </p:sp>
      <p:pic>
        <p:nvPicPr>
          <p:cNvPr id="8" name="Picture 7">
            <a:extLst>
              <a:ext uri="{FF2B5EF4-FFF2-40B4-BE49-F238E27FC236}">
                <a16:creationId xmlns:a16="http://schemas.microsoft.com/office/drawing/2014/main" id="{586B2DD1-4F1E-4FA6-AEC1-3E88CF141769}"/>
              </a:ext>
            </a:extLst>
          </p:cNvPr>
          <p:cNvPicPr>
            <a:picLocks noChangeAspect="1"/>
          </p:cNvPicPr>
          <p:nvPr/>
        </p:nvPicPr>
        <p:blipFill>
          <a:blip r:embed="rId4"/>
          <a:stretch>
            <a:fillRect/>
          </a:stretch>
        </p:blipFill>
        <p:spPr>
          <a:xfrm>
            <a:off x="3015382" y="3129923"/>
            <a:ext cx="6186487" cy="1987831"/>
          </a:xfrm>
          <a:prstGeom prst="rect">
            <a:avLst/>
          </a:prstGeom>
        </p:spPr>
      </p:pic>
    </p:spTree>
    <p:extLst>
      <p:ext uri="{BB962C8B-B14F-4D97-AF65-F5344CB8AC3E}">
        <p14:creationId xmlns:p14="http://schemas.microsoft.com/office/powerpoint/2010/main" val="766376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Adding an image target</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The image target objects will contain an “Image Target Behavior” component</a:t>
            </a:r>
          </a:p>
          <a:p>
            <a:pPr marL="800100" lvl="1" indent="-342900" algn="l">
              <a:buFont typeface="Arial" panose="020B0604020202020204" pitchFamily="34" charset="0"/>
              <a:buChar char="•"/>
            </a:pPr>
            <a:r>
              <a:rPr lang="en-US" dirty="0">
                <a:latin typeface="Avenir Book"/>
              </a:rPr>
              <a:t>It specifies which </a:t>
            </a:r>
            <a:r>
              <a:rPr lang="en-US" dirty="0">
                <a:solidFill>
                  <a:schemeClr val="accent2"/>
                </a:solidFill>
                <a:latin typeface="Avenir Book"/>
              </a:rPr>
              <a:t>database</a:t>
            </a:r>
            <a:r>
              <a:rPr lang="en-US" dirty="0">
                <a:latin typeface="Avenir Book"/>
              </a:rPr>
              <a:t> of target image to use and which </a:t>
            </a:r>
            <a:r>
              <a:rPr lang="en-US" dirty="0">
                <a:solidFill>
                  <a:schemeClr val="accent6"/>
                </a:solidFill>
                <a:latin typeface="Avenir Book"/>
              </a:rPr>
              <a:t>image</a:t>
            </a:r>
            <a:r>
              <a:rPr lang="en-US" dirty="0">
                <a:latin typeface="Avenir Book"/>
              </a:rPr>
              <a:t> to use from this database</a:t>
            </a:r>
          </a:p>
          <a:p>
            <a:pPr marL="800100" lvl="1" indent="-342900" algn="l">
              <a:buFont typeface="Arial" panose="020B0604020202020204" pitchFamily="34" charset="0"/>
              <a:buChar char="•"/>
            </a:pPr>
            <a:endParaRPr lang="en-US" dirty="0">
              <a:latin typeface="Avenir Book"/>
            </a:endParaRPr>
          </a:p>
          <a:p>
            <a:pPr marL="800100" lvl="1" indent="-342900" algn="l">
              <a:buFont typeface="Arial" panose="020B0604020202020204" pitchFamily="34" charset="0"/>
              <a:buChar char="•"/>
            </a:pPr>
            <a:endParaRPr lang="en-US" dirty="0">
              <a:latin typeface="Avenir Book"/>
            </a:endParaRPr>
          </a:p>
          <a:p>
            <a:pPr marL="800100" lvl="1" indent="-342900" algn="l">
              <a:buFont typeface="Arial" panose="020B0604020202020204" pitchFamily="34" charset="0"/>
              <a:buChar char="•"/>
            </a:pPr>
            <a:endParaRPr lang="en-US" dirty="0">
              <a:latin typeface="Avenir Book"/>
            </a:endParaRPr>
          </a:p>
          <a:p>
            <a:pPr marL="800100" lvl="1" indent="-342900" algn="l">
              <a:buFont typeface="Arial" panose="020B0604020202020204" pitchFamily="34" charset="0"/>
              <a:buChar char="•"/>
            </a:pPr>
            <a:endParaRPr lang="en-US" dirty="0">
              <a:latin typeface="Avenir Book"/>
            </a:endParaRPr>
          </a:p>
          <a:p>
            <a:pPr marL="800100" lvl="1"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For example, using the “</a:t>
            </a:r>
            <a:r>
              <a:rPr lang="en-US" dirty="0" err="1">
                <a:latin typeface="Avenir Book"/>
              </a:rPr>
              <a:t>VuforiaMars_Images</a:t>
            </a:r>
            <a:r>
              <a:rPr lang="en-US" dirty="0">
                <a:latin typeface="Avenir Book"/>
              </a:rPr>
              <a:t>” database, the image target “Astronaut” can be detected by the AR camera</a:t>
            </a:r>
          </a:p>
        </p:txBody>
      </p:sp>
      <p:pic>
        <p:nvPicPr>
          <p:cNvPr id="7" name="Picture 6">
            <a:extLst>
              <a:ext uri="{FF2B5EF4-FFF2-40B4-BE49-F238E27FC236}">
                <a16:creationId xmlns:a16="http://schemas.microsoft.com/office/drawing/2014/main" id="{123D51B8-BCF4-42DE-B974-458CB4979669}"/>
              </a:ext>
            </a:extLst>
          </p:cNvPr>
          <p:cNvPicPr>
            <a:picLocks noChangeAspect="1"/>
          </p:cNvPicPr>
          <p:nvPr/>
        </p:nvPicPr>
        <p:blipFill>
          <a:blip r:embed="rId4"/>
          <a:stretch>
            <a:fillRect/>
          </a:stretch>
        </p:blipFill>
        <p:spPr>
          <a:xfrm>
            <a:off x="4019549" y="2506663"/>
            <a:ext cx="4045949" cy="1334746"/>
          </a:xfrm>
          <a:prstGeom prst="rect">
            <a:avLst/>
          </a:prstGeom>
        </p:spPr>
      </p:pic>
      <p:sp>
        <p:nvSpPr>
          <p:cNvPr id="11" name="Rectangle 10">
            <a:extLst>
              <a:ext uri="{FF2B5EF4-FFF2-40B4-BE49-F238E27FC236}">
                <a16:creationId xmlns:a16="http://schemas.microsoft.com/office/drawing/2014/main" id="{C10AD2AF-EC97-4B29-A88E-54842CA1D381}"/>
              </a:ext>
            </a:extLst>
          </p:cNvPr>
          <p:cNvSpPr/>
          <p:nvPr/>
        </p:nvSpPr>
        <p:spPr>
          <a:xfrm>
            <a:off x="4101802" y="3096652"/>
            <a:ext cx="3963695" cy="173943"/>
          </a:xfrm>
          <a:prstGeom prst="rect">
            <a:avLst/>
          </a:prstGeom>
          <a:noFill/>
          <a:ln w="3492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294650F3-9366-48C3-8F14-F4E3A5AC51BB}"/>
              </a:ext>
            </a:extLst>
          </p:cNvPr>
          <p:cNvSpPr/>
          <p:nvPr/>
        </p:nvSpPr>
        <p:spPr>
          <a:xfrm>
            <a:off x="4101801" y="3295086"/>
            <a:ext cx="3927773" cy="173943"/>
          </a:xfrm>
          <a:prstGeom prst="rect">
            <a:avLst/>
          </a:prstGeom>
          <a:noFill/>
          <a:ln w="34925">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accent6"/>
              </a:solidFill>
            </a:endParaRPr>
          </a:p>
        </p:txBody>
      </p:sp>
      <p:pic>
        <p:nvPicPr>
          <p:cNvPr id="13" name="Picture 12">
            <a:extLst>
              <a:ext uri="{FF2B5EF4-FFF2-40B4-BE49-F238E27FC236}">
                <a16:creationId xmlns:a16="http://schemas.microsoft.com/office/drawing/2014/main" id="{F7AFC1E2-9E9D-4BB2-BE3F-B879E10272DD}"/>
              </a:ext>
            </a:extLst>
          </p:cNvPr>
          <p:cNvPicPr>
            <a:picLocks noChangeAspect="1"/>
          </p:cNvPicPr>
          <p:nvPr/>
        </p:nvPicPr>
        <p:blipFill>
          <a:blip r:embed="rId5"/>
          <a:stretch>
            <a:fillRect/>
          </a:stretch>
        </p:blipFill>
        <p:spPr>
          <a:xfrm>
            <a:off x="9841016" y="4591050"/>
            <a:ext cx="1237123" cy="2117731"/>
          </a:xfrm>
          <a:prstGeom prst="rect">
            <a:avLst/>
          </a:prstGeom>
        </p:spPr>
      </p:pic>
    </p:spTree>
    <p:extLst>
      <p:ext uri="{BB962C8B-B14F-4D97-AF65-F5344CB8AC3E}">
        <p14:creationId xmlns:p14="http://schemas.microsoft.com/office/powerpoint/2010/main" val="890135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Adding an image target</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The image target objects also contains a “Default Trackable Handler” component</a:t>
            </a:r>
          </a:p>
          <a:p>
            <a:pPr marL="800100" lvl="1" indent="-342900" algn="l">
              <a:buFont typeface="Arial" panose="020B0604020202020204" pitchFamily="34" charset="0"/>
              <a:buChar char="•"/>
            </a:pPr>
            <a:r>
              <a:rPr lang="en-US" dirty="0">
                <a:latin typeface="Avenir Book"/>
              </a:rPr>
              <a:t>It specifies a script that is executed when the target image is captured by the camera</a:t>
            </a:r>
          </a:p>
          <a:p>
            <a:pPr marL="800100" lvl="1" indent="-342900" algn="l">
              <a:buFont typeface="Arial" panose="020B0604020202020204" pitchFamily="34" charset="0"/>
              <a:buChar char="•"/>
            </a:pPr>
            <a:endParaRPr lang="en-US" dirty="0">
              <a:latin typeface="Avenir Book"/>
            </a:endParaRPr>
          </a:p>
          <a:p>
            <a:pPr marL="800100" lvl="1"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This default behaviors hides any objects that are children of the image target object in the hierarchy (deactivate their renderer) and deactivate their collision when the target is not captured by the camera</a:t>
            </a:r>
          </a:p>
        </p:txBody>
      </p:sp>
      <p:pic>
        <p:nvPicPr>
          <p:cNvPr id="5" name="Picture 4">
            <a:extLst>
              <a:ext uri="{FF2B5EF4-FFF2-40B4-BE49-F238E27FC236}">
                <a16:creationId xmlns:a16="http://schemas.microsoft.com/office/drawing/2014/main" id="{E42F5B6D-9899-49BA-AF5B-77054A60B27B}"/>
              </a:ext>
            </a:extLst>
          </p:cNvPr>
          <p:cNvPicPr>
            <a:picLocks noChangeAspect="1"/>
          </p:cNvPicPr>
          <p:nvPr/>
        </p:nvPicPr>
        <p:blipFill>
          <a:blip r:embed="rId4"/>
          <a:stretch>
            <a:fillRect/>
          </a:stretch>
        </p:blipFill>
        <p:spPr>
          <a:xfrm>
            <a:off x="3381376" y="2514639"/>
            <a:ext cx="5048249" cy="479235"/>
          </a:xfrm>
          <a:prstGeom prst="rect">
            <a:avLst/>
          </a:prstGeom>
        </p:spPr>
      </p:pic>
      <p:pic>
        <p:nvPicPr>
          <p:cNvPr id="8" name="Picture 7">
            <a:extLst>
              <a:ext uri="{FF2B5EF4-FFF2-40B4-BE49-F238E27FC236}">
                <a16:creationId xmlns:a16="http://schemas.microsoft.com/office/drawing/2014/main" id="{5DDD5DD1-3267-4BA5-A09A-F07979E4AC43}"/>
              </a:ext>
            </a:extLst>
          </p:cNvPr>
          <p:cNvPicPr>
            <a:picLocks noChangeAspect="1"/>
          </p:cNvPicPr>
          <p:nvPr/>
        </p:nvPicPr>
        <p:blipFill>
          <a:blip r:embed="rId5"/>
          <a:stretch>
            <a:fillRect/>
          </a:stretch>
        </p:blipFill>
        <p:spPr>
          <a:xfrm>
            <a:off x="7341388" y="4089489"/>
            <a:ext cx="4150525" cy="2520771"/>
          </a:xfrm>
          <a:prstGeom prst="rect">
            <a:avLst/>
          </a:prstGeom>
        </p:spPr>
      </p:pic>
    </p:spTree>
    <p:extLst>
      <p:ext uri="{BB962C8B-B14F-4D97-AF65-F5344CB8AC3E}">
        <p14:creationId xmlns:p14="http://schemas.microsoft.com/office/powerpoint/2010/main" val="3635078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1323439"/>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Associating 3D objects to the image target</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Create an object and add it as a child of the image target</a:t>
            </a:r>
          </a:p>
          <a:p>
            <a:pPr marL="800100" lvl="1" indent="-342900" algn="l">
              <a:buFont typeface="Arial" panose="020B0604020202020204" pitchFamily="34" charset="0"/>
              <a:buChar char="•"/>
            </a:pPr>
            <a:endParaRPr lang="en-US" dirty="0">
              <a:latin typeface="Avenir Book"/>
            </a:endParaRPr>
          </a:p>
          <a:p>
            <a:pPr marL="800100" lvl="1" indent="-342900" algn="l">
              <a:buFont typeface="Arial" panose="020B0604020202020204" pitchFamily="34" charset="0"/>
              <a:buChar char="•"/>
            </a:pPr>
            <a:endParaRPr lang="en-US" dirty="0">
              <a:latin typeface="Avenir Book"/>
            </a:endParaRPr>
          </a:p>
        </p:txBody>
      </p:sp>
      <p:pic>
        <p:nvPicPr>
          <p:cNvPr id="7" name="Picture 6">
            <a:extLst>
              <a:ext uri="{FF2B5EF4-FFF2-40B4-BE49-F238E27FC236}">
                <a16:creationId xmlns:a16="http://schemas.microsoft.com/office/drawing/2014/main" id="{6EF3E366-EF44-4952-8DA6-DBFDBE570BF2}"/>
              </a:ext>
            </a:extLst>
          </p:cNvPr>
          <p:cNvPicPr>
            <a:picLocks noChangeAspect="1"/>
          </p:cNvPicPr>
          <p:nvPr/>
        </p:nvPicPr>
        <p:blipFill>
          <a:blip r:embed="rId4"/>
          <a:stretch>
            <a:fillRect/>
          </a:stretch>
        </p:blipFill>
        <p:spPr>
          <a:xfrm>
            <a:off x="2289102" y="2229474"/>
            <a:ext cx="8064574" cy="4318963"/>
          </a:xfrm>
          <a:prstGeom prst="rect">
            <a:avLst/>
          </a:prstGeom>
        </p:spPr>
      </p:pic>
    </p:spTree>
    <p:extLst>
      <p:ext uri="{BB962C8B-B14F-4D97-AF65-F5344CB8AC3E}">
        <p14:creationId xmlns:p14="http://schemas.microsoft.com/office/powerpoint/2010/main" val="3550721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Installing Vuforia support</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In the Unity Hub, go to </a:t>
            </a:r>
            <a:r>
              <a:rPr lang="en-US" dirty="0">
                <a:solidFill>
                  <a:schemeClr val="accent2"/>
                </a:solidFill>
                <a:latin typeface="Avenir Book"/>
              </a:rPr>
              <a:t>Installs</a:t>
            </a:r>
          </a:p>
          <a:p>
            <a:pPr marL="342900" indent="-342900" algn="l">
              <a:buFont typeface="Arial" panose="020B0604020202020204" pitchFamily="34" charset="0"/>
              <a:buChar char="•"/>
            </a:pPr>
            <a:r>
              <a:rPr lang="en-US" dirty="0">
                <a:latin typeface="Avenir Book"/>
              </a:rPr>
              <a:t>Click on the three vertical </a:t>
            </a:r>
            <a:r>
              <a:rPr lang="en-US" dirty="0">
                <a:solidFill>
                  <a:schemeClr val="accent6"/>
                </a:solidFill>
                <a:latin typeface="Avenir Book"/>
              </a:rPr>
              <a:t>dots</a:t>
            </a:r>
            <a:endParaRPr lang="en-US" dirty="0">
              <a:solidFill>
                <a:schemeClr val="accent6"/>
              </a:solidFill>
            </a:endParaRPr>
          </a:p>
          <a:p>
            <a:pPr marL="800100" lvl="1"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endParaRPr lang="en-US" dirty="0">
              <a:latin typeface="Avenir Book"/>
            </a:endParaRPr>
          </a:p>
        </p:txBody>
      </p:sp>
      <p:pic>
        <p:nvPicPr>
          <p:cNvPr id="7" name="Picture 6">
            <a:extLst>
              <a:ext uri="{FF2B5EF4-FFF2-40B4-BE49-F238E27FC236}">
                <a16:creationId xmlns:a16="http://schemas.microsoft.com/office/drawing/2014/main" id="{F40C1201-28A8-4AC4-86F1-A728CFEF9BAE}"/>
              </a:ext>
            </a:extLst>
          </p:cNvPr>
          <p:cNvPicPr>
            <a:picLocks noChangeAspect="1"/>
          </p:cNvPicPr>
          <p:nvPr/>
        </p:nvPicPr>
        <p:blipFill>
          <a:blip r:embed="rId4"/>
          <a:stretch>
            <a:fillRect/>
          </a:stretch>
        </p:blipFill>
        <p:spPr>
          <a:xfrm>
            <a:off x="5165651" y="2387386"/>
            <a:ext cx="6619875" cy="4329014"/>
          </a:xfrm>
          <a:prstGeom prst="rect">
            <a:avLst/>
          </a:prstGeom>
        </p:spPr>
      </p:pic>
      <p:sp>
        <p:nvSpPr>
          <p:cNvPr id="9" name="Rectangle 8">
            <a:extLst>
              <a:ext uri="{FF2B5EF4-FFF2-40B4-BE49-F238E27FC236}">
                <a16:creationId xmlns:a16="http://schemas.microsoft.com/office/drawing/2014/main" id="{8824B830-DFA9-4D59-9CF0-50CEDFF3FA07}"/>
              </a:ext>
            </a:extLst>
          </p:cNvPr>
          <p:cNvSpPr/>
          <p:nvPr/>
        </p:nvSpPr>
        <p:spPr>
          <a:xfrm>
            <a:off x="5067313" y="3841751"/>
            <a:ext cx="1028687" cy="368300"/>
          </a:xfrm>
          <a:prstGeom prst="rect">
            <a:avLst/>
          </a:prstGeom>
          <a:noFill/>
          <a:ln w="3492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4596C75E-8E25-4F3F-9D74-4BC46271684C}"/>
              </a:ext>
            </a:extLst>
          </p:cNvPr>
          <p:cNvSpPr/>
          <p:nvPr/>
        </p:nvSpPr>
        <p:spPr>
          <a:xfrm>
            <a:off x="7748600" y="3596443"/>
            <a:ext cx="338125" cy="368300"/>
          </a:xfrm>
          <a:prstGeom prst="rect">
            <a:avLst/>
          </a:prstGeom>
          <a:noFill/>
          <a:ln w="34925">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90832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781016"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Associating 3D objects to the image target</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The object will be displayed on the image target when the AR camera is pointed at it</a:t>
            </a:r>
          </a:p>
          <a:p>
            <a:pPr marL="800100" lvl="1" indent="-342900" algn="l">
              <a:buFont typeface="Arial" panose="020B0604020202020204" pitchFamily="34" charset="0"/>
              <a:buChar char="•"/>
            </a:pPr>
            <a:endParaRPr lang="en-US" dirty="0">
              <a:latin typeface="Avenir Book"/>
            </a:endParaRPr>
          </a:p>
          <a:p>
            <a:pPr marL="800100" lvl="1" indent="-342900" algn="l">
              <a:buFont typeface="Arial" panose="020B0604020202020204" pitchFamily="34" charset="0"/>
              <a:buChar char="•"/>
            </a:pPr>
            <a:endParaRPr lang="en-US" dirty="0">
              <a:latin typeface="Avenir Book"/>
            </a:endParaRPr>
          </a:p>
        </p:txBody>
      </p:sp>
      <p:pic>
        <p:nvPicPr>
          <p:cNvPr id="8" name="Picture 7">
            <a:extLst>
              <a:ext uri="{FF2B5EF4-FFF2-40B4-BE49-F238E27FC236}">
                <a16:creationId xmlns:a16="http://schemas.microsoft.com/office/drawing/2014/main" id="{7AE20875-38D4-48B3-9FFA-93AB2E1958AA}"/>
              </a:ext>
            </a:extLst>
          </p:cNvPr>
          <p:cNvPicPr>
            <a:picLocks noChangeAspect="1"/>
          </p:cNvPicPr>
          <p:nvPr/>
        </p:nvPicPr>
        <p:blipFill>
          <a:blip r:embed="rId4"/>
          <a:stretch>
            <a:fillRect/>
          </a:stretch>
        </p:blipFill>
        <p:spPr>
          <a:xfrm>
            <a:off x="2743200" y="2359287"/>
            <a:ext cx="7254268" cy="3529103"/>
          </a:xfrm>
          <a:prstGeom prst="rect">
            <a:avLst/>
          </a:prstGeom>
        </p:spPr>
      </p:pic>
    </p:spTree>
    <p:extLst>
      <p:ext uri="{BB962C8B-B14F-4D97-AF65-F5344CB8AC3E}">
        <p14:creationId xmlns:p14="http://schemas.microsoft.com/office/powerpoint/2010/main" val="2061358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781016"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Implementing object behavior</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Scripts can be associated to the object to allow the user to interact with it</a:t>
            </a:r>
          </a:p>
          <a:p>
            <a:pPr marL="800100" lvl="1" indent="-342900" algn="l">
              <a:buFont typeface="Arial" panose="020B0604020202020204" pitchFamily="34" charset="0"/>
              <a:buChar char="•"/>
            </a:pPr>
            <a:r>
              <a:rPr lang="en-US" dirty="0">
                <a:latin typeface="Avenir Book"/>
              </a:rPr>
              <a:t>For example, tapping the object can randomly change its color</a:t>
            </a:r>
          </a:p>
          <a:p>
            <a:pPr marL="800100" lvl="1" indent="-342900" algn="l">
              <a:buFont typeface="Arial" panose="020B0604020202020204" pitchFamily="34" charset="0"/>
              <a:buChar char="•"/>
            </a:pPr>
            <a:endParaRPr lang="en-US" dirty="0">
              <a:latin typeface="Avenir Book"/>
            </a:endParaRPr>
          </a:p>
          <a:p>
            <a:pPr marL="800100" lvl="1" indent="-342900" algn="l">
              <a:buFont typeface="Arial" panose="020B0604020202020204" pitchFamily="34" charset="0"/>
              <a:buChar char="•"/>
            </a:pPr>
            <a:endParaRPr lang="en-US" dirty="0">
              <a:latin typeface="Avenir Book"/>
            </a:endParaRPr>
          </a:p>
        </p:txBody>
      </p:sp>
      <p:pic>
        <p:nvPicPr>
          <p:cNvPr id="7" name="Picture 6">
            <a:extLst>
              <a:ext uri="{FF2B5EF4-FFF2-40B4-BE49-F238E27FC236}">
                <a16:creationId xmlns:a16="http://schemas.microsoft.com/office/drawing/2014/main" id="{CB46E2AD-B144-4CF6-95FE-64EA8CB0F102}"/>
              </a:ext>
            </a:extLst>
          </p:cNvPr>
          <p:cNvPicPr>
            <a:picLocks noChangeAspect="1"/>
          </p:cNvPicPr>
          <p:nvPr/>
        </p:nvPicPr>
        <p:blipFill>
          <a:blip r:embed="rId4"/>
          <a:stretch>
            <a:fillRect/>
          </a:stretch>
        </p:blipFill>
        <p:spPr>
          <a:xfrm>
            <a:off x="5767125" y="2827679"/>
            <a:ext cx="5929575" cy="2884658"/>
          </a:xfrm>
          <a:prstGeom prst="rect">
            <a:avLst/>
          </a:prstGeom>
        </p:spPr>
      </p:pic>
      <p:pic>
        <p:nvPicPr>
          <p:cNvPr id="9" name="Picture 8">
            <a:extLst>
              <a:ext uri="{FF2B5EF4-FFF2-40B4-BE49-F238E27FC236}">
                <a16:creationId xmlns:a16="http://schemas.microsoft.com/office/drawing/2014/main" id="{0DBA1325-E5FD-4C1C-8545-24C61D15A697}"/>
              </a:ext>
            </a:extLst>
          </p:cNvPr>
          <p:cNvPicPr>
            <a:picLocks noChangeAspect="1"/>
          </p:cNvPicPr>
          <p:nvPr/>
        </p:nvPicPr>
        <p:blipFill>
          <a:blip r:embed="rId5"/>
          <a:stretch>
            <a:fillRect/>
          </a:stretch>
        </p:blipFill>
        <p:spPr>
          <a:xfrm>
            <a:off x="533400" y="3602038"/>
            <a:ext cx="5929575" cy="1233963"/>
          </a:xfrm>
          <a:prstGeom prst="rect">
            <a:avLst/>
          </a:prstGeom>
        </p:spPr>
      </p:pic>
    </p:spTree>
    <p:extLst>
      <p:ext uri="{BB962C8B-B14F-4D97-AF65-F5344CB8AC3E}">
        <p14:creationId xmlns:p14="http://schemas.microsoft.com/office/powerpoint/2010/main" val="3440568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781016"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Advanced challenge</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Make an AR version of the Roll-a-ball game</a:t>
            </a:r>
          </a:p>
          <a:p>
            <a:pPr marL="342900" indent="-342900" algn="l">
              <a:buFont typeface="Arial" panose="020B0604020202020204" pitchFamily="34" charset="0"/>
              <a:buChar char="•"/>
            </a:pPr>
            <a:r>
              <a:rPr lang="en-US" dirty="0">
                <a:latin typeface="Avenir Book"/>
              </a:rPr>
              <a:t>Warning: this is not an easy task because of the way that Vuforia handles showing/hiding objects and the way Vuforia moves/rotates the objects to display them over the target as the phone moves</a:t>
            </a:r>
          </a:p>
          <a:p>
            <a:pPr marL="800100" lvl="1" indent="-342900" algn="l">
              <a:buFont typeface="Arial" panose="020B0604020202020204" pitchFamily="34" charset="0"/>
              <a:buChar char="•"/>
            </a:pPr>
            <a:endParaRPr lang="en-US" dirty="0">
              <a:latin typeface="Avenir Book"/>
            </a:endParaRPr>
          </a:p>
          <a:p>
            <a:pPr marL="800100" lvl="1" indent="-342900" algn="l">
              <a:buFont typeface="Arial" panose="020B0604020202020204" pitchFamily="34" charset="0"/>
              <a:buChar char="•"/>
            </a:pPr>
            <a:endParaRPr lang="en-US" dirty="0">
              <a:latin typeface="Avenir Book"/>
            </a:endParaRPr>
          </a:p>
        </p:txBody>
      </p:sp>
      <p:pic>
        <p:nvPicPr>
          <p:cNvPr id="7" name="Picture 6">
            <a:extLst>
              <a:ext uri="{FF2B5EF4-FFF2-40B4-BE49-F238E27FC236}">
                <a16:creationId xmlns:a16="http://schemas.microsoft.com/office/drawing/2014/main" id="{AD209EFB-98C5-4144-A63E-55B90E8D0D7E}"/>
              </a:ext>
            </a:extLst>
          </p:cNvPr>
          <p:cNvPicPr>
            <a:picLocks noChangeAspect="1"/>
          </p:cNvPicPr>
          <p:nvPr/>
        </p:nvPicPr>
        <p:blipFill>
          <a:blip r:embed="rId4"/>
          <a:stretch>
            <a:fillRect/>
          </a:stretch>
        </p:blipFill>
        <p:spPr>
          <a:xfrm>
            <a:off x="4786312" y="3283574"/>
            <a:ext cx="6567488" cy="3194994"/>
          </a:xfrm>
          <a:prstGeom prst="rect">
            <a:avLst/>
          </a:prstGeom>
        </p:spPr>
      </p:pic>
    </p:spTree>
    <p:extLst>
      <p:ext uri="{BB962C8B-B14F-4D97-AF65-F5344CB8AC3E}">
        <p14:creationId xmlns:p14="http://schemas.microsoft.com/office/powerpoint/2010/main" val="3033646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Installing Vuforia support</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Select “Add modules”</a:t>
            </a:r>
            <a:endParaRPr lang="en-US" dirty="0">
              <a:solidFill>
                <a:schemeClr val="accent6"/>
              </a:solidFill>
            </a:endParaRPr>
          </a:p>
          <a:p>
            <a:pPr marL="800100" lvl="1"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endParaRPr lang="en-US" dirty="0">
              <a:latin typeface="Avenir Book"/>
            </a:endParaRPr>
          </a:p>
        </p:txBody>
      </p:sp>
      <p:pic>
        <p:nvPicPr>
          <p:cNvPr id="5" name="Picture 4">
            <a:extLst>
              <a:ext uri="{FF2B5EF4-FFF2-40B4-BE49-F238E27FC236}">
                <a16:creationId xmlns:a16="http://schemas.microsoft.com/office/drawing/2014/main" id="{EA7A0AA7-249D-455A-800F-0D766B52FB0C}"/>
              </a:ext>
            </a:extLst>
          </p:cNvPr>
          <p:cNvPicPr>
            <a:picLocks noChangeAspect="1"/>
          </p:cNvPicPr>
          <p:nvPr/>
        </p:nvPicPr>
        <p:blipFill>
          <a:blip r:embed="rId4"/>
          <a:stretch>
            <a:fillRect/>
          </a:stretch>
        </p:blipFill>
        <p:spPr>
          <a:xfrm>
            <a:off x="5165650" y="2387386"/>
            <a:ext cx="6619875" cy="4329014"/>
          </a:xfrm>
          <a:prstGeom prst="rect">
            <a:avLst/>
          </a:prstGeom>
        </p:spPr>
      </p:pic>
      <p:sp>
        <p:nvSpPr>
          <p:cNvPr id="9" name="Rectangle 8">
            <a:extLst>
              <a:ext uri="{FF2B5EF4-FFF2-40B4-BE49-F238E27FC236}">
                <a16:creationId xmlns:a16="http://schemas.microsoft.com/office/drawing/2014/main" id="{8824B830-DFA9-4D59-9CF0-50CEDFF3FA07}"/>
              </a:ext>
            </a:extLst>
          </p:cNvPr>
          <p:cNvSpPr/>
          <p:nvPr/>
        </p:nvSpPr>
        <p:spPr>
          <a:xfrm>
            <a:off x="6648463" y="3675988"/>
            <a:ext cx="1371587" cy="368300"/>
          </a:xfrm>
          <a:prstGeom prst="rect">
            <a:avLst/>
          </a:prstGeom>
          <a:noFill/>
          <a:ln w="3492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9270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Installing Vuforia support</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Select “Vuforia Augmented Reality Support” and click DONE</a:t>
            </a:r>
          </a:p>
          <a:p>
            <a:pPr marL="800100" lvl="1"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endParaRPr lang="en-US" dirty="0">
              <a:latin typeface="Avenir Book"/>
            </a:endParaRPr>
          </a:p>
        </p:txBody>
      </p:sp>
      <p:pic>
        <p:nvPicPr>
          <p:cNvPr id="8" name="Picture 7">
            <a:extLst>
              <a:ext uri="{FF2B5EF4-FFF2-40B4-BE49-F238E27FC236}">
                <a16:creationId xmlns:a16="http://schemas.microsoft.com/office/drawing/2014/main" id="{FE655132-2883-4842-BF51-F6AA0C946396}"/>
              </a:ext>
            </a:extLst>
          </p:cNvPr>
          <p:cNvPicPr>
            <a:picLocks noChangeAspect="1"/>
          </p:cNvPicPr>
          <p:nvPr/>
        </p:nvPicPr>
        <p:blipFill>
          <a:blip r:embed="rId4"/>
          <a:stretch>
            <a:fillRect/>
          </a:stretch>
        </p:blipFill>
        <p:spPr>
          <a:xfrm>
            <a:off x="5165649" y="2387387"/>
            <a:ext cx="6619875" cy="4329013"/>
          </a:xfrm>
          <a:prstGeom prst="rect">
            <a:avLst/>
          </a:prstGeom>
        </p:spPr>
      </p:pic>
      <p:sp>
        <p:nvSpPr>
          <p:cNvPr id="9" name="Rectangle 8">
            <a:extLst>
              <a:ext uri="{FF2B5EF4-FFF2-40B4-BE49-F238E27FC236}">
                <a16:creationId xmlns:a16="http://schemas.microsoft.com/office/drawing/2014/main" id="{8824B830-DFA9-4D59-9CF0-50CEDFF3FA07}"/>
              </a:ext>
            </a:extLst>
          </p:cNvPr>
          <p:cNvSpPr/>
          <p:nvPr/>
        </p:nvSpPr>
        <p:spPr>
          <a:xfrm>
            <a:off x="6205551" y="4448176"/>
            <a:ext cx="2138349" cy="368300"/>
          </a:xfrm>
          <a:prstGeom prst="rect">
            <a:avLst/>
          </a:prstGeom>
          <a:noFill/>
          <a:ln w="3492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09139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Getting started</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Create a new project in Unity</a:t>
            </a:r>
          </a:p>
          <a:p>
            <a:pPr marL="342900" indent="-342900" algn="l">
              <a:buFont typeface="Arial" panose="020B0604020202020204" pitchFamily="34" charset="0"/>
              <a:buChar char="•"/>
            </a:pPr>
            <a:endParaRPr lang="en-US" dirty="0">
              <a:latin typeface="Avenir Book"/>
            </a:endParaRPr>
          </a:p>
        </p:txBody>
      </p:sp>
      <p:pic>
        <p:nvPicPr>
          <p:cNvPr id="7" name="Picture 6">
            <a:extLst>
              <a:ext uri="{FF2B5EF4-FFF2-40B4-BE49-F238E27FC236}">
                <a16:creationId xmlns:a16="http://schemas.microsoft.com/office/drawing/2014/main" id="{866A9D17-1871-4D6E-83AF-25D5A1E93616}"/>
              </a:ext>
            </a:extLst>
          </p:cNvPr>
          <p:cNvPicPr>
            <a:picLocks noChangeAspect="1"/>
          </p:cNvPicPr>
          <p:nvPr/>
        </p:nvPicPr>
        <p:blipFill>
          <a:blip r:embed="rId4"/>
          <a:stretch>
            <a:fillRect/>
          </a:stretch>
        </p:blipFill>
        <p:spPr>
          <a:xfrm>
            <a:off x="3615883" y="2534706"/>
            <a:ext cx="6069380" cy="3257595"/>
          </a:xfrm>
          <a:prstGeom prst="rect">
            <a:avLst/>
          </a:prstGeom>
        </p:spPr>
      </p:pic>
    </p:spTree>
    <p:extLst>
      <p:ext uri="{BB962C8B-B14F-4D97-AF65-F5344CB8AC3E}">
        <p14:creationId xmlns:p14="http://schemas.microsoft.com/office/powerpoint/2010/main" val="1858829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Getting started</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Change the build settings to select your desired platform</a:t>
            </a:r>
          </a:p>
          <a:p>
            <a:pPr marL="800100" lvl="1" indent="-342900" algn="l">
              <a:buFont typeface="Arial" panose="020B0604020202020204" pitchFamily="34" charset="0"/>
              <a:buChar char="•"/>
            </a:pPr>
            <a:r>
              <a:rPr lang="en-US" dirty="0">
                <a:latin typeface="Avenir Book"/>
              </a:rPr>
              <a:t>Click “Switch Platform”</a:t>
            </a:r>
          </a:p>
        </p:txBody>
      </p:sp>
      <p:pic>
        <p:nvPicPr>
          <p:cNvPr id="5" name="Picture 4">
            <a:extLst>
              <a:ext uri="{FF2B5EF4-FFF2-40B4-BE49-F238E27FC236}">
                <a16:creationId xmlns:a16="http://schemas.microsoft.com/office/drawing/2014/main" id="{5472E89C-945B-4864-954B-7D1BA4582C39}"/>
              </a:ext>
            </a:extLst>
          </p:cNvPr>
          <p:cNvPicPr>
            <a:picLocks noChangeAspect="1"/>
          </p:cNvPicPr>
          <p:nvPr/>
        </p:nvPicPr>
        <p:blipFill>
          <a:blip r:embed="rId4"/>
          <a:stretch>
            <a:fillRect/>
          </a:stretch>
        </p:blipFill>
        <p:spPr>
          <a:xfrm>
            <a:off x="4007205" y="2533650"/>
            <a:ext cx="4177590" cy="4037011"/>
          </a:xfrm>
          <a:prstGeom prst="rect">
            <a:avLst/>
          </a:prstGeom>
        </p:spPr>
      </p:pic>
    </p:spTree>
    <p:extLst>
      <p:ext uri="{BB962C8B-B14F-4D97-AF65-F5344CB8AC3E}">
        <p14:creationId xmlns:p14="http://schemas.microsoft.com/office/powerpoint/2010/main" val="1731613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Getting started</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Click on “Player Setting”</a:t>
            </a:r>
          </a:p>
          <a:p>
            <a:pPr marL="342900" indent="-342900" algn="l">
              <a:buFont typeface="Arial" panose="020B0604020202020204" pitchFamily="34" charset="0"/>
              <a:buChar char="•"/>
            </a:pPr>
            <a:r>
              <a:rPr lang="en-US" dirty="0">
                <a:latin typeface="Avenir Book"/>
              </a:rPr>
              <a:t>For Android:</a:t>
            </a:r>
          </a:p>
          <a:p>
            <a:pPr marL="800100" lvl="1" indent="-342900" algn="l">
              <a:buFont typeface="Arial" panose="020B0604020202020204" pitchFamily="34" charset="0"/>
              <a:buChar char="•"/>
            </a:pPr>
            <a:r>
              <a:rPr lang="en-US" dirty="0">
                <a:latin typeface="Avenir Book"/>
              </a:rPr>
              <a:t>Under “Other Settings”</a:t>
            </a:r>
          </a:p>
          <a:p>
            <a:pPr marL="1257300" lvl="2" indent="-342900" algn="l">
              <a:buFont typeface="Arial" panose="020B0604020202020204" pitchFamily="34" charset="0"/>
              <a:buChar char="•"/>
            </a:pPr>
            <a:r>
              <a:rPr lang="en-US" dirty="0">
                <a:latin typeface="Avenir Book"/>
              </a:rPr>
              <a:t>change the “Package Name”</a:t>
            </a:r>
          </a:p>
          <a:p>
            <a:pPr marL="1257300" lvl="2" indent="-342900" algn="l">
              <a:buFont typeface="Arial" panose="020B0604020202020204" pitchFamily="34" charset="0"/>
              <a:buChar char="•"/>
            </a:pPr>
            <a:endParaRPr lang="en-US" dirty="0">
              <a:latin typeface="Avenir Book"/>
            </a:endParaRPr>
          </a:p>
          <a:p>
            <a:pPr marL="1257300" lvl="2" indent="-342900" algn="l">
              <a:buFont typeface="Arial" panose="020B0604020202020204" pitchFamily="34" charset="0"/>
              <a:buChar char="•"/>
            </a:pPr>
            <a:endParaRPr lang="en-US" dirty="0">
              <a:latin typeface="Avenir Book"/>
            </a:endParaRPr>
          </a:p>
          <a:p>
            <a:pPr marL="1257300" lvl="2" indent="-342900" algn="l">
              <a:buFont typeface="Arial" panose="020B0604020202020204" pitchFamily="34" charset="0"/>
              <a:buChar char="•"/>
            </a:pPr>
            <a:endParaRPr lang="en-US" dirty="0">
              <a:latin typeface="Avenir Book"/>
            </a:endParaRPr>
          </a:p>
          <a:p>
            <a:pPr marL="1257300" lvl="2" indent="-342900" algn="l">
              <a:buFont typeface="Arial" panose="020B0604020202020204" pitchFamily="34" charset="0"/>
              <a:buChar char="•"/>
            </a:pPr>
            <a:endParaRPr lang="en-US" dirty="0">
              <a:latin typeface="Avenir Book"/>
            </a:endParaRPr>
          </a:p>
          <a:p>
            <a:pPr marL="1257300" lvl="2" indent="-342900" algn="l">
              <a:buFont typeface="Arial" panose="020B0604020202020204" pitchFamily="34" charset="0"/>
              <a:buChar char="•"/>
            </a:pPr>
            <a:endParaRPr lang="en-US" dirty="0">
              <a:latin typeface="Avenir Book"/>
            </a:endParaRPr>
          </a:p>
          <a:p>
            <a:pPr marL="1257300" lvl="2" indent="-342900" algn="l">
              <a:buFont typeface="Arial" panose="020B0604020202020204" pitchFamily="34" charset="0"/>
              <a:buChar char="•"/>
            </a:pPr>
            <a:endParaRPr lang="en-US" dirty="0">
              <a:latin typeface="Avenir Book"/>
            </a:endParaRPr>
          </a:p>
          <a:p>
            <a:pPr marL="1257300" lvl="2" indent="-342900" algn="l">
              <a:buFont typeface="Arial" panose="020B0604020202020204" pitchFamily="34" charset="0"/>
              <a:buChar char="•"/>
            </a:pPr>
            <a:r>
              <a:rPr lang="en-US" dirty="0">
                <a:latin typeface="Avenir Book"/>
              </a:rPr>
              <a:t>Deactivate support for “Android TV Compatibility” </a:t>
            </a:r>
          </a:p>
          <a:p>
            <a:pPr marL="800100" lvl="1" indent="-342900" algn="l">
              <a:buFont typeface="Arial" panose="020B0604020202020204" pitchFamily="34" charset="0"/>
              <a:buChar char="•"/>
            </a:pPr>
            <a:endParaRPr lang="en-US" dirty="0">
              <a:latin typeface="Avenir Book"/>
            </a:endParaRPr>
          </a:p>
          <a:p>
            <a:pPr marL="800100" lvl="1" indent="-342900" algn="l">
              <a:buFont typeface="Arial" panose="020B0604020202020204" pitchFamily="34" charset="0"/>
              <a:buChar char="•"/>
            </a:pPr>
            <a:endParaRPr lang="en-US" dirty="0">
              <a:latin typeface="Avenir Book"/>
            </a:endParaRPr>
          </a:p>
          <a:p>
            <a:pPr marL="800100" lvl="1" indent="-342900" algn="l">
              <a:buFont typeface="Arial" panose="020B0604020202020204" pitchFamily="34" charset="0"/>
              <a:buChar char="•"/>
            </a:pPr>
            <a:endParaRPr lang="en-US" dirty="0">
              <a:latin typeface="Avenir Book"/>
            </a:endParaRPr>
          </a:p>
        </p:txBody>
      </p:sp>
      <p:pic>
        <p:nvPicPr>
          <p:cNvPr id="7" name="Picture 6">
            <a:extLst>
              <a:ext uri="{FF2B5EF4-FFF2-40B4-BE49-F238E27FC236}">
                <a16:creationId xmlns:a16="http://schemas.microsoft.com/office/drawing/2014/main" id="{21845D1C-7F44-4B93-912A-FC5C3A360C2B}"/>
              </a:ext>
            </a:extLst>
          </p:cNvPr>
          <p:cNvPicPr>
            <a:picLocks noChangeAspect="1"/>
          </p:cNvPicPr>
          <p:nvPr/>
        </p:nvPicPr>
        <p:blipFill>
          <a:blip r:embed="rId4"/>
          <a:stretch>
            <a:fillRect/>
          </a:stretch>
        </p:blipFill>
        <p:spPr>
          <a:xfrm>
            <a:off x="3250406" y="3296500"/>
            <a:ext cx="5310188" cy="1404812"/>
          </a:xfrm>
          <a:prstGeom prst="rect">
            <a:avLst/>
          </a:prstGeom>
        </p:spPr>
      </p:pic>
      <p:pic>
        <p:nvPicPr>
          <p:cNvPr id="9" name="Picture 8">
            <a:extLst>
              <a:ext uri="{FF2B5EF4-FFF2-40B4-BE49-F238E27FC236}">
                <a16:creationId xmlns:a16="http://schemas.microsoft.com/office/drawing/2014/main" id="{7C87FC3D-50F5-46FC-A8AC-652B039D44A9}"/>
              </a:ext>
            </a:extLst>
          </p:cNvPr>
          <p:cNvPicPr>
            <a:picLocks noChangeAspect="1"/>
          </p:cNvPicPr>
          <p:nvPr/>
        </p:nvPicPr>
        <p:blipFill>
          <a:blip r:embed="rId5"/>
          <a:stretch>
            <a:fillRect/>
          </a:stretch>
        </p:blipFill>
        <p:spPr>
          <a:xfrm>
            <a:off x="4000500" y="5575628"/>
            <a:ext cx="3814763" cy="479091"/>
          </a:xfrm>
          <a:prstGeom prst="rect">
            <a:avLst/>
          </a:prstGeom>
        </p:spPr>
      </p:pic>
    </p:spTree>
    <p:extLst>
      <p:ext uri="{BB962C8B-B14F-4D97-AF65-F5344CB8AC3E}">
        <p14:creationId xmlns:p14="http://schemas.microsoft.com/office/powerpoint/2010/main" val="1695979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Getting started</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Click on “Player Setting”</a:t>
            </a:r>
          </a:p>
          <a:p>
            <a:pPr marL="342900" indent="-342900" algn="l">
              <a:buFont typeface="Arial" panose="020B0604020202020204" pitchFamily="34" charset="0"/>
              <a:buChar char="•"/>
            </a:pPr>
            <a:r>
              <a:rPr lang="en-US" dirty="0">
                <a:latin typeface="Avenir Book"/>
              </a:rPr>
              <a:t>For Android:</a:t>
            </a:r>
          </a:p>
          <a:p>
            <a:pPr marL="800100" lvl="1" indent="-342900" algn="l">
              <a:buFont typeface="Arial" panose="020B0604020202020204" pitchFamily="34" charset="0"/>
              <a:buChar char="•"/>
            </a:pPr>
            <a:r>
              <a:rPr lang="en-US" dirty="0">
                <a:latin typeface="Avenir Book"/>
              </a:rPr>
              <a:t>Activate “Vuforia Augmented Reality Supported” under “XR Settings </a:t>
            </a:r>
          </a:p>
          <a:p>
            <a:pPr marL="800100" lvl="1" indent="-342900" algn="l">
              <a:buFont typeface="Arial" panose="020B0604020202020204" pitchFamily="34" charset="0"/>
              <a:buChar char="•"/>
            </a:pPr>
            <a:endParaRPr lang="en-US" dirty="0">
              <a:latin typeface="Avenir Book"/>
            </a:endParaRPr>
          </a:p>
          <a:p>
            <a:pPr marL="800100" lvl="1" indent="-342900" algn="l">
              <a:buFont typeface="Arial" panose="020B0604020202020204" pitchFamily="34" charset="0"/>
              <a:buChar char="•"/>
            </a:pPr>
            <a:endParaRPr lang="en-US" dirty="0">
              <a:latin typeface="Avenir Book"/>
            </a:endParaRPr>
          </a:p>
          <a:p>
            <a:pPr marL="800100" lvl="1" indent="-342900" algn="l">
              <a:buFont typeface="Arial" panose="020B0604020202020204" pitchFamily="34" charset="0"/>
              <a:buChar char="•"/>
            </a:pPr>
            <a:endParaRPr lang="en-US" dirty="0">
              <a:latin typeface="Avenir Book"/>
            </a:endParaRPr>
          </a:p>
        </p:txBody>
      </p:sp>
      <p:pic>
        <p:nvPicPr>
          <p:cNvPr id="5" name="Picture 4">
            <a:extLst>
              <a:ext uri="{FF2B5EF4-FFF2-40B4-BE49-F238E27FC236}">
                <a16:creationId xmlns:a16="http://schemas.microsoft.com/office/drawing/2014/main" id="{C97838FE-3BA1-4A09-8461-B8A53ED8A1C0}"/>
              </a:ext>
            </a:extLst>
          </p:cNvPr>
          <p:cNvPicPr>
            <a:picLocks noChangeAspect="1"/>
          </p:cNvPicPr>
          <p:nvPr/>
        </p:nvPicPr>
        <p:blipFill>
          <a:blip r:embed="rId4"/>
          <a:stretch>
            <a:fillRect/>
          </a:stretch>
        </p:blipFill>
        <p:spPr>
          <a:xfrm>
            <a:off x="3478140" y="2936873"/>
            <a:ext cx="5391459" cy="3602038"/>
          </a:xfrm>
          <a:prstGeom prst="rect">
            <a:avLst/>
          </a:prstGeom>
        </p:spPr>
      </p:pic>
      <p:sp>
        <p:nvSpPr>
          <p:cNvPr id="11" name="Rectangle 10">
            <a:extLst>
              <a:ext uri="{FF2B5EF4-FFF2-40B4-BE49-F238E27FC236}">
                <a16:creationId xmlns:a16="http://schemas.microsoft.com/office/drawing/2014/main" id="{F29C9330-F019-4C67-BE23-710BA4CBA208}"/>
              </a:ext>
            </a:extLst>
          </p:cNvPr>
          <p:cNvSpPr/>
          <p:nvPr/>
        </p:nvSpPr>
        <p:spPr>
          <a:xfrm>
            <a:off x="3443300" y="5624508"/>
            <a:ext cx="2809862" cy="833441"/>
          </a:xfrm>
          <a:prstGeom prst="rect">
            <a:avLst/>
          </a:prstGeom>
          <a:noFill/>
          <a:ln w="3492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29027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Getting started</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Click on “Player Setting”</a:t>
            </a:r>
          </a:p>
          <a:p>
            <a:pPr marL="342900" indent="-342900" algn="l">
              <a:buFont typeface="Arial" panose="020B0604020202020204" pitchFamily="34" charset="0"/>
              <a:buChar char="•"/>
            </a:pPr>
            <a:r>
              <a:rPr lang="en-US" dirty="0">
                <a:latin typeface="Avenir Book"/>
              </a:rPr>
              <a:t>For iOS: </a:t>
            </a:r>
          </a:p>
          <a:p>
            <a:pPr marL="800100" lvl="1" indent="-342900" algn="l">
              <a:buFont typeface="Arial" panose="020B0604020202020204" pitchFamily="34" charset="0"/>
              <a:buChar char="•"/>
            </a:pPr>
            <a:r>
              <a:rPr lang="en-US" dirty="0">
                <a:latin typeface="Avenir Book"/>
              </a:rPr>
              <a:t>(see tutorial </a:t>
            </a:r>
            <a:r>
              <a:rPr lang="en-US" dirty="0">
                <a:hlinkClick r:id="rId4"/>
              </a:rPr>
              <a:t>https://library.vuforia.com/articles/Solution/Getting-Started-with-Vuforia-for-iOS-Development.html</a:t>
            </a:r>
            <a:r>
              <a:rPr lang="en-US" dirty="0"/>
              <a:t>)</a:t>
            </a:r>
            <a:endParaRPr lang="en-US" dirty="0">
              <a:latin typeface="Avenir Book"/>
            </a:endParaRPr>
          </a:p>
        </p:txBody>
      </p:sp>
      <p:pic>
        <p:nvPicPr>
          <p:cNvPr id="5" name="Picture 4">
            <a:extLst>
              <a:ext uri="{FF2B5EF4-FFF2-40B4-BE49-F238E27FC236}">
                <a16:creationId xmlns:a16="http://schemas.microsoft.com/office/drawing/2014/main" id="{4140668A-323C-4F1B-8F95-F494A629DCE7}"/>
              </a:ext>
            </a:extLst>
          </p:cNvPr>
          <p:cNvPicPr>
            <a:picLocks noChangeAspect="1"/>
          </p:cNvPicPr>
          <p:nvPr/>
        </p:nvPicPr>
        <p:blipFill>
          <a:blip r:embed="rId5"/>
          <a:stretch>
            <a:fillRect/>
          </a:stretch>
        </p:blipFill>
        <p:spPr>
          <a:xfrm>
            <a:off x="2287141" y="3346791"/>
            <a:ext cx="7489650" cy="3231575"/>
          </a:xfrm>
          <a:prstGeom prst="rect">
            <a:avLst/>
          </a:prstGeom>
        </p:spPr>
      </p:pic>
    </p:spTree>
    <p:extLst>
      <p:ext uri="{BB962C8B-B14F-4D97-AF65-F5344CB8AC3E}">
        <p14:creationId xmlns:p14="http://schemas.microsoft.com/office/powerpoint/2010/main" val="1846040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TotalTime>
  <Words>583</Words>
  <Application>Microsoft Office PowerPoint</Application>
  <PresentationFormat>Widescreen</PresentationFormat>
  <Paragraphs>101</Paragraphs>
  <Slides>22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Avenir Book</vt:lpstr>
      <vt:lpstr>Avenir Heavy</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Luc Paquette</cp:lastModifiedBy>
  <cp:revision>41</cp:revision>
  <dcterms:created xsi:type="dcterms:W3CDTF">2017-10-18T14:49:32Z</dcterms:created>
  <dcterms:modified xsi:type="dcterms:W3CDTF">2019-08-08T03:13:25Z</dcterms:modified>
</cp:coreProperties>
</file>